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1072" r:id="rId362"/>
    <p:sldId id="399" r:id="rId363"/>
    <p:sldId id="660" r:id="rId364"/>
    <p:sldId id="829" r:id="rId365"/>
    <p:sldId id="830" r:id="rId366"/>
    <p:sldId id="669" r:id="rId367"/>
    <p:sldId id="670" r:id="rId368"/>
    <p:sldId id="831"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812" r:id="rId409"/>
    <p:sldId id="725" r:id="rId410"/>
    <p:sldId id="726" r:id="rId411"/>
    <p:sldId id="1073" r:id="rId412"/>
    <p:sldId id="1011" r:id="rId413"/>
    <p:sldId id="1061" r:id="rId414"/>
    <p:sldId id="1062" r:id="rId415"/>
    <p:sldId id="1063" r:id="rId416"/>
    <p:sldId id="1064" r:id="rId417"/>
    <p:sldId id="1065" r:id="rId418"/>
    <p:sldId id="1066" r:id="rId419"/>
    <p:sldId id="1067" r:id="rId420"/>
    <p:sldId id="1068" r:id="rId421"/>
    <p:sldId id="727" r:id="rId422"/>
    <p:sldId id="728" r:id="rId423"/>
    <p:sldId id="781" r:id="rId424"/>
    <p:sldId id="1007" r:id="rId425"/>
    <p:sldId id="730" r:id="rId426"/>
    <p:sldId id="775" r:id="rId427"/>
    <p:sldId id="734" r:id="rId428"/>
    <p:sldId id="735" r:id="rId429"/>
    <p:sldId id="738" r:id="rId430"/>
    <p:sldId id="774" r:id="rId431"/>
    <p:sldId id="737" r:id="rId432"/>
    <p:sldId id="740" r:id="rId433"/>
    <p:sldId id="968" r:id="rId434"/>
    <p:sldId id="969" r:id="rId435"/>
    <p:sldId id="1045" r:id="rId436"/>
    <p:sldId id="986" r:id="rId437"/>
    <p:sldId id="427" r:id="rId438"/>
    <p:sldId id="688" r:id="rId439"/>
    <p:sldId id="689" r:id="rId440"/>
    <p:sldId id="731" r:id="rId441"/>
    <p:sldId id="732" r:id="rId442"/>
    <p:sldId id="758" r:id="rId443"/>
    <p:sldId id="759" r:id="rId444"/>
    <p:sldId id="916" r:id="rId445"/>
    <p:sldId id="917" r:id="rId446"/>
    <p:sldId id="840" r:id="rId447"/>
    <p:sldId id="841" r:id="rId448"/>
    <p:sldId id="939" r:id="rId449"/>
    <p:sldId id="766" r:id="rId450"/>
    <p:sldId id="767" r:id="rId451"/>
    <p:sldId id="776" r:id="rId452"/>
    <p:sldId id="752" r:id="rId453"/>
    <p:sldId id="753" r:id="rId454"/>
    <p:sldId id="764" r:id="rId455"/>
    <p:sldId id="765" r:id="rId456"/>
    <p:sldId id="874" r:id="rId457"/>
    <p:sldId id="946" r:id="rId458"/>
    <p:sldId id="777" r:id="rId459"/>
    <p:sldId id="762" r:id="rId460"/>
    <p:sldId id="763" r:id="rId461"/>
    <p:sldId id="769" r:id="rId462"/>
    <p:sldId id="770" r:id="rId463"/>
    <p:sldId id="873" r:id="rId464"/>
    <p:sldId id="875" r:id="rId465"/>
    <p:sldId id="1069" r:id="rId466"/>
    <p:sldId id="943" r:id="rId467"/>
    <p:sldId id="755" r:id="rId468"/>
    <p:sldId id="754" r:id="rId469"/>
    <p:sldId id="760" r:id="rId470"/>
    <p:sldId id="952" r:id="rId471"/>
    <p:sldId id="768" r:id="rId472"/>
    <p:sldId id="761" r:id="rId473"/>
    <p:sldId id="861" r:id="rId474"/>
    <p:sldId id="862" r:id="rId475"/>
    <p:sldId id="756" r:id="rId476"/>
    <p:sldId id="771" r:id="rId477"/>
    <p:sldId id="876" r:id="rId478"/>
    <p:sldId id="877" r:id="rId479"/>
    <p:sldId id="778" r:id="rId480"/>
    <p:sldId id="779" r:id="rId481"/>
    <p:sldId id="834" r:id="rId482"/>
    <p:sldId id="780" r:id="rId483"/>
    <p:sldId id="833" r:id="rId484"/>
    <p:sldId id="783" r:id="rId485"/>
    <p:sldId id="880" r:id="rId486"/>
    <p:sldId id="881" r:id="rId487"/>
    <p:sldId id="879" r:id="rId488"/>
    <p:sldId id="866" r:id="rId489"/>
    <p:sldId id="878" r:id="rId490"/>
    <p:sldId id="867" r:id="rId491"/>
    <p:sldId id="868" r:id="rId492"/>
    <p:sldId id="870" r:id="rId493"/>
    <p:sldId id="871" r:id="rId494"/>
    <p:sldId id="869" r:id="rId495"/>
    <p:sldId id="1033" r:id="rId496"/>
    <p:sldId id="1021" r:id="rId497"/>
    <p:sldId id="1022" r:id="rId498"/>
    <p:sldId id="1023" r:id="rId499"/>
    <p:sldId id="1024" r:id="rId500"/>
    <p:sldId id="1025" r:id="rId501"/>
    <p:sldId id="1027" r:id="rId502"/>
    <p:sldId id="1028" r:id="rId503"/>
    <p:sldId id="1029" r:id="rId504"/>
    <p:sldId id="1030" r:id="rId505"/>
    <p:sldId id="1032" r:id="rId506"/>
    <p:sldId id="1031" r:id="rId507"/>
    <p:sldId id="885" r:id="rId508"/>
    <p:sldId id="976" r:id="rId509"/>
    <p:sldId id="933" r:id="rId510"/>
    <p:sldId id="954" r:id="rId511"/>
    <p:sldId id="788" r:id="rId512"/>
    <p:sldId id="988" r:id="rId513"/>
    <p:sldId id="1026" r:id="rId5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C74C49"/>
    <a:srgbClr val="2658E6"/>
    <a:srgbClr val="E01E1E"/>
    <a:srgbClr val="E12F2B"/>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2.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7.xml"/><Relationship Id="rId5" Type="http://schemas.openxmlformats.org/officeDocument/2006/relationships/slide" Target="slide354.xml"/><Relationship Id="rId10" Type="http://schemas.openxmlformats.org/officeDocument/2006/relationships/slide" Target="slide375.xml"/><Relationship Id="rId4" Type="http://schemas.openxmlformats.org/officeDocument/2006/relationships/slide" Target="slide352.xml"/><Relationship Id="rId9" Type="http://schemas.openxmlformats.org/officeDocument/2006/relationships/slide" Target="slide36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 where 1;</a:t>
            </a:r>
          </a:p>
          <a:p>
            <a:pPr>
              <a:lnSpc>
                <a:spcPct val="150000"/>
              </a:lnSpc>
            </a:pPr>
            <a:r>
              <a:rPr lang="en-US" sz="2000" dirty="0">
                <a:solidFill>
                  <a:srgbClr val="006C86"/>
                </a:solidFill>
                <a:latin typeface="Consolas" pitchFamily="49" charset="0"/>
              </a:rPr>
              <a:t>select * from emp where True;</a:t>
            </a:r>
          </a:p>
          <a:p>
            <a:pPr>
              <a:lnSpc>
                <a:spcPct val="150000"/>
              </a:lnSpc>
            </a:pPr>
            <a:r>
              <a:rPr lang="en-US" sz="2000" dirty="0">
                <a:solidFill>
                  <a:srgbClr val="006C86"/>
                </a:solidFill>
                <a:latin typeface="Consolas" pitchFamily="49" charset="0"/>
              </a:rPr>
              <a:t>select * from emp where 0;</a:t>
            </a:r>
          </a:p>
          <a:p>
            <a:pPr>
              <a:lnSpc>
                <a:spcPct val="150000"/>
              </a:lnSpc>
            </a:pPr>
            <a:r>
              <a:rPr lang="en-US" sz="2000" dirty="0">
                <a:solidFill>
                  <a:srgbClr val="006C86"/>
                </a:solidFill>
                <a:latin typeface="Consolas" pitchFamily="49" charset="0"/>
              </a:rPr>
              <a:t>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140195"/>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2" name="Rectangle 1">
            <a:extLst>
              <a:ext uri="{FF2B5EF4-FFF2-40B4-BE49-F238E27FC236}">
                <a16:creationId xmlns:a16="http://schemas.microsoft.com/office/drawing/2014/main" id="{FD66A20B-45C0-4AA0-AD53-41439C5DDF1B}"/>
              </a:ext>
            </a:extLst>
          </p:cNvPr>
          <p:cNvSpPr/>
          <p:nvPr/>
        </p:nvSpPr>
        <p:spPr>
          <a:xfrm>
            <a:off x="121096" y="1644251"/>
            <a:ext cx="8915400" cy="36965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endParaRPr lang="en-IN" sz="400" dirty="0">
              <a:latin typeface="Liberation Mono"/>
              <a:cs typeface="Arial" panose="020B0604020202020204" pitchFamily="34" charset="0"/>
            </a:endParaRP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'Task1', 0);</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'Task2', 1);</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'Task3', False);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'Task4', True);</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'Task5', null);</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'Task6', 1&gt;2);</a:t>
            </a:r>
          </a:p>
          <a:p>
            <a:pPr>
              <a:lnSpc>
                <a:spcPct val="150000"/>
              </a:lnSpc>
            </a:pPr>
            <a:r>
              <a:rPr lang="en-IN" dirty="0">
                <a:solidFill>
                  <a:srgbClr val="0077AA"/>
                </a:solidFill>
                <a:latin typeface="Liberation Mono"/>
              </a:rPr>
              <a:t>INSERT INTO </a:t>
            </a:r>
            <a:r>
              <a:rPr lang="en-IN" dirty="0">
                <a:latin typeface="Liberation Mono"/>
              </a:rPr>
              <a:t>tasks</a:t>
            </a:r>
            <a:r>
              <a:rPr lang="en-IN" dirty="0">
                <a:solidFill>
                  <a:srgbClr val="0077AA"/>
                </a:solidFill>
                <a:latin typeface="Liberation Mono"/>
              </a:rPr>
              <a:t> VALUE</a:t>
            </a:r>
            <a:r>
              <a:rPr lang="en-IN" dirty="0">
                <a:latin typeface="Liberation Mono"/>
              </a:rPr>
              <a:t>(default, 'Task7', 1&lt;2);</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D8B4732-9C90-40C1-90D4-3D4450FAC1B6}"/>
              </a:ext>
            </a:extLst>
          </p:cNvPr>
          <p:cNvPicPr>
            <a:picLocks noChangeAspect="1"/>
          </p:cNvPicPr>
          <p:nvPr/>
        </p:nvPicPr>
        <p:blipFill>
          <a:blip r:embed="rId2"/>
          <a:stretch>
            <a:fillRect/>
          </a:stretch>
        </p:blipFill>
        <p:spPr>
          <a:xfrm>
            <a:off x="5364088" y="2606059"/>
            <a:ext cx="2875974" cy="2623141"/>
          </a:xfrm>
          <a:prstGeom prst="rect">
            <a:avLst/>
          </a:prstGeom>
        </p:spPr>
      </p:pic>
    </p:spTree>
    <p:extLst>
      <p:ext uri="{BB962C8B-B14F-4D97-AF65-F5344CB8AC3E}">
        <p14:creationId xmlns:p14="http://schemas.microsoft.com/office/powerpoint/2010/main" val="25385793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10611" y="148939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36096" y="3616464"/>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36096" y="1485907"/>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10610" y="371730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5394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c2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c3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c4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default (</a:t>
            </a:r>
            <a:r>
              <a:rPr lang="en-US" sz="1700" dirty="0">
                <a:solidFill>
                  <a:srgbClr val="834689"/>
                </a:solidFill>
                <a:latin typeface="Liberation Mono"/>
              </a:rPr>
              <a:t>c2 </a:t>
            </a:r>
            <a:r>
              <a:rPr lang="en-US" sz="1600" dirty="0">
                <a:latin typeface="Arial" panose="020B0604020202020204" pitchFamily="34" charset="0"/>
                <a:cs typeface="Arial" panose="020B0604020202020204" pitchFamily="34" charset="0"/>
              </a:rPr>
              <a:t>+ </a:t>
            </a:r>
            <a:r>
              <a:rPr lang="en-US" sz="1700" dirty="0">
                <a:solidFill>
                  <a:srgbClr val="834689"/>
                </a:solidFill>
                <a:latin typeface="Liberation Mono"/>
              </a:rPr>
              <a:t>c3</a:t>
            </a:r>
            <a:r>
              <a:rPr lang="en-US" sz="1600" dirty="0">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923330"/>
          </a:xfrm>
          <a:prstGeom prst="rect">
            <a:avLst/>
          </a:prstGeom>
          <a:noFill/>
        </p:spPr>
        <p:txBody>
          <a:bodyPr wrap="square">
            <a:spAutoFit/>
          </a:bodyPr>
          <a:lstStyle/>
          <a:p>
            <a:pPr algn="just"/>
            <a:r>
              <a:rPr lang="en-IN" dirty="0">
                <a:solidFill>
                  <a:srgbClr val="7030A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a:t>
            </a:r>
            <a:r>
              <a:rPr lang="en-IN" dirty="0" err="1">
                <a:solidFill>
                  <a:srgbClr val="DD4A68"/>
                </a:solidFill>
                <a:latin typeface="Liberation Mono"/>
                <a:ea typeface="Times New Roman" panose="02020603050405020304" pitchFamily="18" charset="0"/>
              </a:rPr>
              <a:t>fk_ModuleId_subjectID</a:t>
            </a:r>
            <a:r>
              <a:rPr lang="en-IN" dirty="0">
                <a:solidFill>
                  <a:srgbClr val="DD4A68"/>
                </a:solidFill>
                <a:latin typeface="Liberation Mono"/>
                <a:ea typeface="Times New Roman" panose="02020603050405020304" pitchFamily="18" charset="0"/>
              </a:rPr>
              <a:t>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408514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 (age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check(c3 &gt; (c1 + c2))</a:t>
            </a:r>
            <a:r>
              <a:rPr lang="en-US" dirty="0">
                <a:latin typeface="Liberation Mono"/>
                <a:cs typeface="Arial" pitchFamily="34" charset="0"/>
              </a:rPr>
              <a:t>, c1 INT, c2 INT, c3 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INT, c2 INT, c3 INT, </a:t>
            </a:r>
            <a:r>
              <a:rPr lang="en-US" dirty="0">
                <a:solidFill>
                  <a:srgbClr val="00B0F0"/>
                </a:solidFill>
                <a:latin typeface="Liberation Mono"/>
                <a:cs typeface="Arial" panose="020B0604020202020204" pitchFamily="34" charset="0"/>
              </a:rPr>
              <a:t>check(c3 &gt; (c1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check(c3 &gt; (c1 + c2)), primary key(c1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INT, c2 INT, c3 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3083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author(aut_id </a:t>
            </a:r>
            <a:r>
              <a:rPr lang="en-IN" dirty="0">
                <a:solidFill>
                  <a:srgbClr val="834689"/>
                </a:solidFill>
                <a:latin typeface="Liberation Mono"/>
              </a:rPr>
              <a:t>VARCHAR</a:t>
            </a:r>
            <a:r>
              <a:rPr lang="en-IN" dirty="0">
                <a:latin typeface="Liberation Mono"/>
                <a:cs typeface="Arial" panose="020B0604020202020204" pitchFamily="34" charset="0"/>
              </a:rPr>
              <a:t>(8) PRIMARY KEY, aut_name </a:t>
            </a:r>
            <a:r>
              <a:rPr lang="en-IN" dirty="0">
                <a:solidFill>
                  <a:srgbClr val="834689"/>
                </a:solidFill>
                <a:latin typeface="Liberation Mono"/>
              </a:rPr>
              <a:t>VARCHAR</a:t>
            </a:r>
            <a:r>
              <a:rPr lang="en-IN" dirty="0">
                <a:latin typeface="Liberation Mono"/>
                <a:cs typeface="Arial" panose="020B0604020202020204" pitchFamily="34" charset="0"/>
              </a:rPr>
              <a:t>(50),</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latin typeface="Liberation Mono"/>
                <a:cs typeface="Arial" panose="020B0604020202020204" pitchFamily="34" charset="0"/>
              </a:rPr>
              <a:t>(25) </a:t>
            </a:r>
            <a:r>
              <a:rPr lang="en-IN" dirty="0">
                <a:solidFill>
                  <a:srgbClr val="00B0F0"/>
                </a:solidFill>
                <a:latin typeface="Liberation Mono"/>
                <a:cs typeface="Arial" panose="020B0604020202020204" pitchFamily="34" charset="0"/>
              </a:rPr>
              <a:t>CHECK (country IN ('USA’, 'UK’, 'India'))</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latin typeface="Liberation Mono"/>
                <a:cs typeface="Arial" panose="020B0604020202020204" pitchFamily="34" charset="0"/>
              </a:rPr>
              <a:t>(25));</a:t>
            </a:r>
          </a:p>
          <a:p>
            <a:endParaRPr lang="en-IN"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author(aut_id </a:t>
            </a:r>
            <a:r>
              <a:rPr lang="en-IN" dirty="0">
                <a:solidFill>
                  <a:srgbClr val="834689"/>
                </a:solidFill>
                <a:latin typeface="Liberation Mono"/>
              </a:rPr>
              <a:t>VARCHAR</a:t>
            </a:r>
            <a:r>
              <a:rPr lang="en-IN" dirty="0">
                <a:latin typeface="Liberation Mono"/>
                <a:cs typeface="Arial" panose="020B0604020202020204" pitchFamily="34" charset="0"/>
              </a:rPr>
              <a:t>(8) PRIMARY KEY, aut_name </a:t>
            </a:r>
            <a:r>
              <a:rPr lang="en-IN" dirty="0">
                <a:solidFill>
                  <a:srgbClr val="834689"/>
                </a:solidFill>
                <a:latin typeface="Liberation Mono"/>
              </a:rPr>
              <a:t>VARCHAR</a:t>
            </a:r>
            <a:r>
              <a:rPr lang="en-IN" dirty="0">
                <a:latin typeface="Liberation Mono"/>
                <a:cs typeface="Arial" panose="020B0604020202020204" pitchFamily="34" charset="0"/>
              </a:rPr>
              <a:t>(50),</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latin typeface="Liberation Mono"/>
                <a:cs typeface="Arial" panose="020B0604020202020204" pitchFamily="34" charset="0"/>
              </a:rPr>
              <a:t>(25) </a:t>
            </a:r>
            <a:r>
              <a:rPr lang="en-IN" dirty="0">
                <a:solidFill>
                  <a:srgbClr val="00B0F0"/>
                </a:solidFill>
                <a:latin typeface="Liberation Mono"/>
                <a:cs typeface="Arial" panose="020B0604020202020204" pitchFamily="34" charset="0"/>
              </a:rPr>
              <a:t>CHECK (country LIKE (‘I%'))</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latin typeface="Liberation Mono"/>
                <a:cs typeface="Arial" panose="020B0604020202020204" pitchFamily="34" charset="0"/>
              </a:rPr>
              <a:t>(25));</a:t>
            </a:r>
          </a:p>
          <a:p>
            <a:endParaRPr lang="en-IN"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author(aut_id </a:t>
            </a:r>
            <a:r>
              <a:rPr lang="en-IN" dirty="0">
                <a:solidFill>
                  <a:srgbClr val="834689"/>
                </a:solidFill>
                <a:latin typeface="Liberation Mono"/>
              </a:rPr>
              <a:t>VARCHAR</a:t>
            </a:r>
            <a:r>
              <a:rPr lang="en-IN" dirty="0">
                <a:latin typeface="Liberation Mono"/>
                <a:cs typeface="Arial" panose="020B0604020202020204" pitchFamily="34" charset="0"/>
              </a:rPr>
              <a:t>(8) PRIMARY KEY </a:t>
            </a:r>
            <a:r>
              <a:rPr lang="en-IN" dirty="0">
                <a:solidFill>
                  <a:srgbClr val="00B0F0"/>
                </a:solidFill>
                <a:latin typeface="Liberation Mono"/>
                <a:cs typeface="Arial" panose="020B0604020202020204" pitchFamily="34" charset="0"/>
              </a:rPr>
              <a:t>CHECK (</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1 and 1000)</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latin typeface="Liberation Mono"/>
                <a:cs typeface="Arial" panose="020B0604020202020204" pitchFamily="34" charset="0"/>
              </a:rPr>
              <a:t>(50), country </a:t>
            </a:r>
            <a:r>
              <a:rPr lang="en-IN" dirty="0">
                <a:solidFill>
                  <a:srgbClr val="834689"/>
                </a:solidFill>
                <a:latin typeface="Liberation Mono"/>
              </a:rPr>
              <a:t>VARCHAR</a:t>
            </a:r>
            <a:r>
              <a:rPr lang="en-IN" dirty="0">
                <a:latin typeface="Liberation Mono"/>
                <a:cs typeface="Arial" panose="020B0604020202020204" pitchFamily="34" charset="0"/>
              </a:rPr>
              <a:t>(25), home_city </a:t>
            </a:r>
            <a:r>
              <a:rPr lang="en-IN" dirty="0">
                <a:solidFill>
                  <a:srgbClr val="834689"/>
                </a:solidFill>
                <a:latin typeface="Liberation Mono"/>
              </a:rPr>
              <a:t>VARCHAR</a:t>
            </a:r>
            <a:r>
              <a:rPr lang="en-IN" dirty="0">
                <a:latin typeface="Liberation Mono"/>
                <a:cs typeface="Arial" panose="020B0604020202020204" pitchFamily="34" charset="0"/>
              </a:rPr>
              <a:t>(25));</a:t>
            </a:r>
          </a:p>
        </p:txBody>
      </p:sp>
    </p:spTree>
    <p:extLst>
      <p:ext uri="{BB962C8B-B14F-4D97-AF65-F5344CB8AC3E}">
        <p14:creationId xmlns:p14="http://schemas.microsoft.com/office/powerpoint/2010/main" val="19635457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Arial" panose="020B0604020202020204" pitchFamily="34" charset="0"/>
                <a:cs typeface="Arial" panose="020B0604020202020204" pitchFamily="34" charset="0"/>
              </a:rPr>
              <a:t>Truncate</a:t>
            </a:r>
            <a:r>
              <a:rPr lang="en-US" dirty="0">
                <a:solidFill>
                  <a:srgbClr val="00B0F0"/>
                </a:solidFill>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Arial" panose="020B0604020202020204" pitchFamily="34" charset="0"/>
                <a:cs typeface="Arial" panose="020B0604020202020204" pitchFamily="34" charset="0"/>
              </a:rPr>
              <a:t>Truncate</a:t>
            </a:r>
            <a:r>
              <a:rPr lang="en-US" dirty="0">
                <a:solidFill>
                  <a:srgbClr val="00B0F0"/>
                </a:solidFill>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Arial" panose="020B0604020202020204" pitchFamily="34" charset="0"/>
                <a:cs typeface="Arial" panose="020B0604020202020204" pitchFamily="34" charset="0"/>
              </a:rPr>
              <a:t>Truncate</a:t>
            </a:r>
            <a:r>
              <a:rPr lang="en-IN" dirty="0">
                <a:solidFill>
                  <a:srgbClr val="00B0F0"/>
                </a:solidFill>
                <a:latin typeface="Arial" panose="020B0604020202020204" pitchFamily="34" charset="0"/>
                <a:cs typeface="Arial" panose="020B0604020202020204" pitchFamily="34" charset="0"/>
              </a:rPr>
              <a:t> does not cause </a:t>
            </a:r>
            <a:r>
              <a:rPr lang="en-IN" i="1" dirty="0">
                <a:solidFill>
                  <a:srgbClr val="00B0F0"/>
                </a:solidFill>
                <a:latin typeface="Arial" panose="020B0604020202020204" pitchFamily="34" charset="0"/>
                <a:cs typeface="Arial" panose="020B0604020202020204" pitchFamily="34" charset="0"/>
              </a:rPr>
              <a:t>ON</a:t>
            </a:r>
            <a:r>
              <a:rPr lang="en-IN" dirty="0">
                <a:solidFill>
                  <a:srgbClr val="00B0F0"/>
                </a:solidFill>
                <a:latin typeface="Arial" panose="020B0604020202020204" pitchFamily="34" charset="0"/>
                <a:cs typeface="Arial" panose="020B0604020202020204" pitchFamily="34" charset="0"/>
              </a:rPr>
              <a:t> </a:t>
            </a:r>
            <a:r>
              <a:rPr lang="en-IN" i="1" dirty="0">
                <a:solidFill>
                  <a:srgbClr val="00B0F0"/>
                </a:solidFill>
                <a:latin typeface="Arial" panose="020B0604020202020204" pitchFamily="34" charset="0"/>
                <a:cs typeface="Arial" panose="020B0604020202020204" pitchFamily="34" charset="0"/>
              </a:rPr>
              <a:t>DELETE</a:t>
            </a:r>
            <a:r>
              <a:rPr lang="en-IN" dirty="0">
                <a:solidFill>
                  <a:srgbClr val="00B0F0"/>
                </a:solidFill>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Arial" panose="020B0604020202020204" pitchFamily="34" charset="0"/>
                <a:cs typeface="Arial" panose="020B0604020202020204" pitchFamily="34" charset="0"/>
              </a:rPr>
              <a:t>Truncate</a:t>
            </a:r>
            <a:r>
              <a:rPr lang="en-IN" dirty="0">
                <a:solidFill>
                  <a:srgbClr val="00B0F0"/>
                </a:solidFill>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endParaRPr>
          </a:p>
          <a:p>
            <a:pPr marL="285750" indent="-285750">
              <a:buFont typeface="Arial" panose="020B0604020202020204" pitchFamily="34" charset="0"/>
              <a:buChar char="•"/>
            </a:pPr>
            <a:r>
              <a:rPr lang="en-IN" i="1" dirty="0">
                <a:solidFill>
                  <a:srgbClr val="00B0F0"/>
                </a:solidFill>
              </a:rPr>
              <a:t>Truncate</a:t>
            </a:r>
            <a:r>
              <a:rPr lang="en-IN" dirty="0">
                <a:solidFill>
                  <a:srgbClr val="00B0F0"/>
                </a:solidFill>
              </a:rPr>
              <a:t> retain Identity and reset to the seed </a:t>
            </a:r>
            <a:r>
              <a:rPr lang="en-IN" i="1" dirty="0">
                <a:solidFill>
                  <a:srgbClr val="C74C49"/>
                </a:solidFill>
              </a:rPr>
              <a:t>(start value) </a:t>
            </a:r>
            <a:r>
              <a:rPr lang="en-IN" dirty="0">
                <a:solidFill>
                  <a:srgbClr val="00B0F0"/>
                </a:solidFill>
              </a:rPr>
              <a:t>value.</a:t>
            </a:r>
          </a:p>
          <a:p>
            <a:pPr marL="285750" indent="-285750">
              <a:buFont typeface="Arial" panose="020B0604020202020204" pitchFamily="34" charset="0"/>
              <a:buChar char="•"/>
            </a:pPr>
            <a:endParaRPr lang="en-IN" dirty="0">
              <a:solidFill>
                <a:srgbClr val="00B0F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323439"/>
          </a:xfrm>
          <a:prstGeom prst="rect">
            <a:avLst/>
          </a:prstGeom>
        </p:spPr>
        <p:txBody>
          <a:bodyPr wrap="square">
            <a:spAutoFit/>
          </a:bodyPr>
          <a:lstStyle/>
          <a:p>
            <a:r>
              <a:rPr lang="en-US" sz="2000" dirty="0"/>
              <a:t>There are 2 types of Views in SQL: Simple View and Complex View. </a:t>
            </a:r>
            <a:r>
              <a:rPr lang="en-US" sz="2000" b="1" dirty="0"/>
              <a:t>Simple views </a:t>
            </a:r>
            <a:r>
              <a:rPr lang="en-US" sz="2000" dirty="0"/>
              <a:t>can only contain a single base table. </a:t>
            </a:r>
            <a:r>
              <a:rPr lang="en-US" sz="2000" b="1" dirty="0"/>
              <a:t>Complex views</a:t>
            </a:r>
            <a:r>
              <a:rPr lang="en-US" sz="2000"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23705</TotalTime>
  <Words>39097</Words>
  <Application>Microsoft Office PowerPoint</Application>
  <PresentationFormat>On-screen Show (4:3)</PresentationFormat>
  <Paragraphs>4413</Paragraphs>
  <Slides>513</Slides>
  <Notes>9</Notes>
  <HiddenSlides>102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513</vt:i4>
      </vt:variant>
    </vt:vector>
  </HeadingPairs>
  <TitlesOfParts>
    <vt:vector size="54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4608</cp:revision>
  <dcterms:created xsi:type="dcterms:W3CDTF">2015-10-09T06:09:34Z</dcterms:created>
  <dcterms:modified xsi:type="dcterms:W3CDTF">2020-01-13T04:55:36Z</dcterms:modified>
</cp:coreProperties>
</file>